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8" r:id="rId1"/>
    <p:sldMasterId id="2147483717" r:id="rId2"/>
    <p:sldMasterId id="2147483743" r:id="rId3"/>
  </p:sldMasterIdLst>
  <p:notesMasterIdLst>
    <p:notesMasterId r:id="rId6"/>
  </p:notesMasterIdLst>
  <p:handoutMasterIdLst>
    <p:handoutMasterId r:id="rId7"/>
  </p:handoutMasterIdLst>
  <p:sldIdLst>
    <p:sldId id="256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885"/>
    <a:srgbClr val="417C7B"/>
    <a:srgbClr val="5D426B"/>
    <a:srgbClr val="760102"/>
    <a:srgbClr val="404040"/>
    <a:srgbClr val="EAEAEA"/>
    <a:srgbClr val="2C4063"/>
    <a:srgbClr val="870101"/>
    <a:srgbClr val="3159A0"/>
    <a:srgbClr val="3F6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12AF1E-8FFC-4815-BBAA-E629860D59D8}" v="24" dt="2023-08-17T19:09:02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6286" autoAdjust="0"/>
  </p:normalViewPr>
  <p:slideViewPr>
    <p:cSldViewPr snapToGrid="0" snapToObjects="1">
      <p:cViewPr varScale="1">
        <p:scale>
          <a:sx n="112" d="100"/>
          <a:sy n="112" d="100"/>
        </p:scale>
        <p:origin x="43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016" y="15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6E113-E953-8C4D-999E-7707DCE412EF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5F8D2-C06B-F142-958F-DB6F983C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8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152A0-843A-8846-BF23-ABE70335AF7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99D63-6D8C-4943-AD1E-44B6A6B3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84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4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4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4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4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4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4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5" Type="http://schemas.openxmlformats.org/officeDocument/2006/relationships/image" Target="../media/image7.png"/><Relationship Id="rId4" Type="http://schemas.openxmlformats.org/officeDocument/2006/relationships/image" Target="../media/image4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9DE8-5450-6CD1-5952-EA95221C6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DA93D-11F0-A67D-7FC1-EFC83108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516-2FBB-0E28-F104-E730D633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69F4E-218B-A2F9-D5A2-0886201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70D22-232B-9CAF-024E-FA3CA75E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4E52-5F46-6608-2268-E6FF051C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772D7-7812-66EB-1E23-EF980453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98D4A-AA98-8C4A-733F-6AC08CDD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B591-34C0-B09B-9222-4A063E4F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3F1F-212B-1B16-F692-11E3FB97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F486E-DB19-F76D-5226-7F6A21BF9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9CB29-60E5-F77B-5C00-CBCBB558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084C-D460-BAB9-1362-96E3A67F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433A5-68A0-F52F-DE69-AAB1697C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C1CA-80B9-4800-EB63-77C3E43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2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662F66-A4D2-472E-AB03-9F3EE519E8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15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662F66-A4D2-472E-AB03-9F3EE519E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 userDrawn="1"/>
        </p:nvSpPr>
        <p:spPr>
          <a:xfrm>
            <a:off x="5483504" y="-1"/>
            <a:ext cx="292388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1" y="-1"/>
            <a:ext cx="548350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5775892" y="-1"/>
            <a:ext cx="626402" cy="6872941"/>
          </a:xfrm>
          <a:prstGeom prst="rect">
            <a:avLst/>
          </a:prstGeom>
          <a:solidFill>
            <a:srgbClr val="004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402294" y="-2"/>
            <a:ext cx="3661784" cy="6874984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4" y="329302"/>
            <a:ext cx="4715611" cy="2066357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4" y="4115770"/>
            <a:ext cx="4715611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295365"/>
            <a:ext cx="2560320" cy="457200"/>
          </a:xfrm>
        </p:spPr>
        <p:txBody>
          <a:bodyPr anchor="b"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6250" y="2612108"/>
            <a:ext cx="4715487" cy="811212"/>
          </a:xfrm>
        </p:spPr>
        <p:txBody>
          <a:bodyPr/>
          <a:lstStyle>
            <a:lvl1pPr rtl="0">
              <a:lnSpc>
                <a:spcPct val="90000"/>
              </a:lnSpc>
              <a:spcBef>
                <a:spcPts val="800"/>
              </a:spcBef>
              <a:defRPr baseline="0"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9" name="Rectangle 8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20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905AD731-36DA-4C9A-BA64-24DBA6F7341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23605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905AD731-36DA-4C9A-BA64-24DBA6F734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667267"/>
            <a:ext cx="7143939" cy="1728392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4115770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476249" y="2612108"/>
            <a:ext cx="7143751" cy="811212"/>
          </a:xfrm>
        </p:spPr>
        <p:txBody>
          <a:bodyPr/>
          <a:lstStyle>
            <a:lvl1pPr rtl="0">
              <a:spcBef>
                <a:spcPts val="800"/>
              </a:spcBef>
              <a:defRPr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563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95249D25-7F33-499A-8909-D97EA673BD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7429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95249D25-7F33-499A-8909-D97EA673BD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563" indent="-182563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30238" indent="-168275" rtl="0">
              <a:defRPr>
                <a:latin typeface="Arial" panose="020B0604020202020204" pitchFamily="34" charset="0"/>
              </a:defRPr>
            </a:lvl4pPr>
            <a:lvl5pPr marL="854075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9612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EB7E4BE-1077-4F8B-8A0C-464C4F4A10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209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EB7E4BE-1077-4F8B-8A0C-464C4F4A10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880" indent="-182880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27063" indent="-166688" rtl="0">
              <a:defRPr>
                <a:latin typeface="Arial" panose="020B0604020202020204" pitchFamily="34" charset="0"/>
              </a:defRPr>
            </a:lvl4pPr>
            <a:lvl5pPr marL="857250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5760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EB8496-D55C-46BE-9B85-C9C1D5DC6D5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6532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EB8496-D55C-46BE-9B85-C9C1D5DC6D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923544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5184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Sub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F86814A-275F-43D3-A7B9-02C9437DC3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00506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F86814A-275F-43D3-A7B9-02C9437DC3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E8BB4E7-2998-4187-B675-6E0E0873E5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392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E8BB4E7-2998-4187-B675-6E0E0873E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5861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5183C2C-F97C-4C99-A3CE-A4022D1A498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91659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5183C2C-F97C-4C99-A3CE-A4022D1A4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62820" y="2752035"/>
            <a:ext cx="702438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9" name="Rectangle 18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AutoShape 3"/>
          <p:cNvSpPr>
            <a:spLocks noChangeAspect="1" noChangeArrowheads="1" noTextEdit="1"/>
          </p:cNvSpPr>
          <p:nvPr/>
        </p:nvSpPr>
        <p:spPr bwMode="auto">
          <a:xfrm>
            <a:off x="7498971" y="532271"/>
            <a:ext cx="21717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2"/>
            <a:ext cx="12304527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0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1A84-66D0-9E39-E935-E155B0AD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A7F3-75CE-6603-9DF0-682664F5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FBE14-5022-2C46-0AC1-61A23B98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D42AC-9129-884B-0361-69AA5768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75221-5335-D866-87FC-E268F5D6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8C9CFF8-B535-4E4A-8271-8756C857E89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3436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8C9CFF8-B535-4E4A-8271-8756C857E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7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2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B197A7C-4552-47A7-817E-BCDF278AB1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61262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B197A7C-4552-47A7-817E-BCDF278AB1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-1" y="2752035"/>
            <a:ext cx="3663924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rgbClr val="008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8AE77A2-AAB6-4BC0-8A34-B5FCAA2969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8257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8AE77A2-AAB6-4BC0-8A34-B5FCAA2969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0347" y="2752035"/>
            <a:ext cx="824006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0" name="Rectangle 19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rgbClr val="00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30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9EDC6F-D2D7-464F-9A3C-8238CDD481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9457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9EDC6F-D2D7-464F-9A3C-8238CDD481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00347" y="2752035"/>
            <a:ext cx="8240061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3" name="Rectangle 22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02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3837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lent 16:9 2-Col Lef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>
            <a:noAutofit/>
          </a:bodyPr>
          <a:lstStyle>
            <a:lvl1pPr rtl="0">
              <a:defRPr sz="1400">
                <a:latin typeface="Arial" panose="020B0604020202020204" pitchFamily="34" charset="0"/>
              </a:defRPr>
            </a:lvl1pPr>
            <a:lvl2pPr marL="458788" indent="-225425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2pPr>
            <a:lvl3pPr marL="635000" indent="-176213" rtl="0">
              <a:buFont typeface="Arial" panose="020B0604020202020204" pitchFamily="34" charset="0"/>
              <a:buChar char="•"/>
              <a:tabLst/>
              <a:defRPr sz="1200">
                <a:latin typeface="Arial" panose="020B0604020202020204" pitchFamily="34" charset="0"/>
              </a:defRPr>
            </a:lvl3pPr>
            <a:lvl4pPr marL="858838" indent="-166688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4pPr>
            <a:lvl5pPr rtl="0">
              <a:defRPr sz="11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930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64BB4876-1A88-4F80-A769-86A0F4A251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7108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64BB4876-1A88-4F80-A769-86A0F4A25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2228858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1F76DA3-0AB6-425A-9A4A-DE63CB1CA2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38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1F76DA3-0AB6-425A-9A4A-DE63CB1CA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9235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49B0474-A1EE-4F52-A330-F6CCF229A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46415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49B0474-A1EE-4F52-A330-F6CCF229A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58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3506866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F4A768-9BB6-4607-9F09-B9FD515F2C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91407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F4A768-9BB6-4607-9F09-B9FD515F2C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8854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89507" y="1287522"/>
            <a:ext cx="7712015" cy="4887306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334200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910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D73F-228F-63D2-5E04-5A1B8BE8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8DC4-423A-CE74-299B-A291E5D5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F2D40-3EF4-E681-7C60-4BA55ADC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4D29-5A06-8FC9-8745-E439EF9A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F8701-F793-35A5-0AF1-9CB3F002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6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D5D496C-CE71-4A19-828B-E3D8B76A82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259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D5D496C-CE71-4A19-828B-E3D8B76A82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64" y="5241390"/>
            <a:ext cx="11147360" cy="1159410"/>
          </a:xfrm>
        </p:spPr>
        <p:txBody>
          <a:bodyPr/>
          <a:lstStyle>
            <a:lvl1pPr rtl="0">
              <a:defRPr sz="1900">
                <a:latin typeface="Arial" panose="020B0604020202020204" pitchFamily="34" charset="0"/>
              </a:defRPr>
            </a:lvl1pPr>
            <a:lvl2pPr marL="0" indent="0" rtl="0">
              <a:buNone/>
              <a:defRPr sz="1500">
                <a:latin typeface="Arial" panose="020B0604020202020204" pitchFamily="34" charset="0"/>
              </a:defRPr>
            </a:lvl2pPr>
            <a:lvl3pPr marL="384048" indent="-182880">
              <a:defRPr sz="1500">
                <a:latin typeface="+mn-lt"/>
              </a:defRPr>
            </a:lvl3pPr>
            <a:lvl4pPr marL="548640" indent="-182880">
              <a:defRPr sz="1500">
                <a:latin typeface="+mn-lt"/>
              </a:defRPr>
            </a:lvl4pPr>
            <a:lvl5pPr marL="731520" indent="-182880">
              <a:defRPr sz="13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 b="1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02919" y="1322552"/>
            <a:ext cx="11201400" cy="3824542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205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2844D0F-A20A-402C-8A22-E11723AA48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22140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2844D0F-A20A-402C-8A22-E11723AA48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" y="1368725"/>
            <a:ext cx="12191936" cy="5114351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988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8CAA08C-BA54-4399-867D-3CBCB5BB63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8911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8CAA08C-BA54-4399-867D-3CBCB5BB63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 userDrawn="1"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10064080" y="-1"/>
            <a:ext cx="2127920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1109600"/>
            <a:ext cx="7143939" cy="3850885"/>
          </a:xfrm>
        </p:spPr>
        <p:txBody>
          <a:bodyPr vert="horz" lIns="0" tIns="0" rIns="0" bIns="0" anchor="t" anchorCtr="0">
            <a:noAutofit/>
          </a:bodyPr>
          <a:lstStyle>
            <a:lvl1pPr algn="l" rtl="0">
              <a:defRPr sz="6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5092929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44" y="283"/>
            <a:ext cx="2133424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68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End w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82582A3-F53A-4359-A8A5-0E2DE02C70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83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82582A3-F53A-4359-A8A5-0E2DE02C70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6097729-5F47-41FD-8C30-7C9F3B4771B4}"/>
              </a:ext>
            </a:extLst>
          </p:cNvPr>
          <p:cNvGrpSpPr/>
          <p:nvPr userDrawn="1"/>
        </p:nvGrpSpPr>
        <p:grpSpPr>
          <a:xfrm>
            <a:off x="1" y="-14941"/>
            <a:ext cx="12191999" cy="6872941"/>
            <a:chOff x="1" y="-14941"/>
            <a:chExt cx="12191999" cy="6872941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0046744" y="-14941"/>
              <a:ext cx="621169" cy="687294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" y="-14941"/>
              <a:ext cx="10046744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10667913" y="-14941"/>
              <a:ext cx="1524087" cy="68729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15" name="Picture 14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E751C32A-B6B1-4A85-B1E9-5F9957213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9686" y="1798546"/>
              <a:ext cx="6087374" cy="2864967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9222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Title Sub Only">
  <p:cSld name="1_Agilent 16:9 Title Sub Only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body" idx="1"/>
          </p:nvPr>
        </p:nvSpPr>
        <p:spPr>
          <a:xfrm>
            <a:off x="503238" y="722247"/>
            <a:ext cx="9817854" cy="3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title"/>
          </p:nvPr>
        </p:nvSpPr>
        <p:spPr>
          <a:xfrm>
            <a:off x="502920" y="246888"/>
            <a:ext cx="9818128" cy="484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dt" idx="10"/>
          </p:nvPr>
        </p:nvSpPr>
        <p:spPr>
          <a:xfrm>
            <a:off x="1097280" y="6620256"/>
            <a:ext cx="106070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184" name="Google Shape;184;p23"/>
          <p:cNvSpPr txBox="1">
            <a:spLocks noGrp="1"/>
          </p:cNvSpPr>
          <p:nvPr>
            <p:ph type="ftr" idx="11"/>
          </p:nvPr>
        </p:nvSpPr>
        <p:spPr>
          <a:xfrm>
            <a:off x="2615184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185" name="Google Shape;185;p23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2062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719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2-Col Right Only Narrow">
  <p:cSld name="Agilent 16:9 2-Col Right Only Narrow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6"/>
          <p:cNvSpPr txBox="1">
            <a:spLocks noGrp="1"/>
          </p:cNvSpPr>
          <p:nvPr>
            <p:ph type="body" idx="1"/>
          </p:nvPr>
        </p:nvSpPr>
        <p:spPr>
          <a:xfrm>
            <a:off x="7465671" y="1287522"/>
            <a:ext cx="4235845" cy="488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 sz="19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•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238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–"/>
              <a:defRPr sz="15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6"/>
          <p:cNvSpPr txBox="1">
            <a:spLocks noGrp="1"/>
          </p:cNvSpPr>
          <p:nvPr>
            <p:ph type="dt" idx="10"/>
          </p:nvPr>
        </p:nvSpPr>
        <p:spPr>
          <a:xfrm>
            <a:off x="1092982" y="6620256"/>
            <a:ext cx="105585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68" name="Google Shape;68;p116"/>
          <p:cNvSpPr txBox="1">
            <a:spLocks noGrp="1"/>
          </p:cNvSpPr>
          <p:nvPr>
            <p:ph type="ftr" idx="11"/>
          </p:nvPr>
        </p:nvSpPr>
        <p:spPr>
          <a:xfrm>
            <a:off x="2614298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69" name="Google Shape;69;p116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3434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0" name="Google Shape;70;p116"/>
          <p:cNvSpPr txBox="1">
            <a:spLocks noGrp="1"/>
          </p:cNvSpPr>
          <p:nvPr>
            <p:ph type="title"/>
          </p:nvPr>
        </p:nvSpPr>
        <p:spPr>
          <a:xfrm>
            <a:off x="502919" y="246887"/>
            <a:ext cx="11198597" cy="926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28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Overview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606-3BBD-5366-4C8F-52D13648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91" y="248556"/>
            <a:ext cx="11194268" cy="90549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FF31-EE23-C4E4-6FE7-0A4096C2E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DC4A-4C49-2C28-1682-5635F79327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/>
              <a:t>16 August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BDA01-0AB7-94F7-D380-95F8ED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Google Shape;75;p94">
            <a:extLst>
              <a:ext uri="{FF2B5EF4-FFF2-40B4-BE49-F238E27FC236}">
                <a16:creationId xmlns:a16="http://schemas.microsoft.com/office/drawing/2014/main" id="{D91FD25D-3EB5-43EB-AC83-6C4432C21EE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72200" y="1887794"/>
            <a:ext cx="5486400" cy="20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" name="Google Shape;76;p94">
            <a:extLst>
              <a:ext uri="{FF2B5EF4-FFF2-40B4-BE49-F238E27FC236}">
                <a16:creationId xmlns:a16="http://schemas.microsoft.com/office/drawing/2014/main" id="{506FE822-6433-A54C-ED90-98201E0E3B4A}"/>
              </a:ext>
            </a:extLst>
          </p:cNvPr>
          <p:cNvSpPr txBox="1"/>
          <p:nvPr userDrawn="1"/>
        </p:nvSpPr>
        <p:spPr>
          <a:xfrm>
            <a:off x="396564" y="1496899"/>
            <a:ext cx="13420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Tasks</a:t>
            </a:r>
            <a:endParaRPr dirty="0">
              <a:latin typeface="+mn-lt"/>
            </a:endParaRPr>
          </a:p>
        </p:txBody>
      </p:sp>
      <p:sp>
        <p:nvSpPr>
          <p:cNvPr id="9" name="Google Shape;77;p94">
            <a:extLst>
              <a:ext uri="{FF2B5EF4-FFF2-40B4-BE49-F238E27FC236}">
                <a16:creationId xmlns:a16="http://schemas.microsoft.com/office/drawing/2014/main" id="{61C8F187-EB46-935E-B716-1058F286503B}"/>
              </a:ext>
            </a:extLst>
          </p:cNvPr>
          <p:cNvSpPr txBox="1"/>
          <p:nvPr userDrawn="1"/>
        </p:nvSpPr>
        <p:spPr>
          <a:xfrm>
            <a:off x="6072513" y="1496899"/>
            <a:ext cx="160172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Outputs</a:t>
            </a:r>
            <a:endParaRPr dirty="0">
              <a:latin typeface="+mn-lt"/>
            </a:endParaRPr>
          </a:p>
        </p:txBody>
      </p:sp>
      <p:cxnSp>
        <p:nvCxnSpPr>
          <p:cNvPr id="10" name="Google Shape;78;p94">
            <a:extLst>
              <a:ext uri="{FF2B5EF4-FFF2-40B4-BE49-F238E27FC236}">
                <a16:creationId xmlns:a16="http://schemas.microsoft.com/office/drawing/2014/main" id="{FFD519A1-434B-80EE-FB9F-0D003B3699B8}"/>
              </a:ext>
            </a:extLst>
          </p:cNvPr>
          <p:cNvCxnSpPr/>
          <p:nvPr userDrawn="1"/>
        </p:nvCxnSpPr>
        <p:spPr>
          <a:xfrm>
            <a:off x="496251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" name="Google Shape;79;p94">
            <a:extLst>
              <a:ext uri="{FF2B5EF4-FFF2-40B4-BE49-F238E27FC236}">
                <a16:creationId xmlns:a16="http://schemas.microsoft.com/office/drawing/2014/main" id="{878203F3-A28F-3128-F846-C7D67E1DEA69}"/>
              </a:ext>
            </a:extLst>
          </p:cNvPr>
          <p:cNvCxnSpPr/>
          <p:nvPr userDrawn="1"/>
        </p:nvCxnSpPr>
        <p:spPr>
          <a:xfrm>
            <a:off x="6172200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80;p94">
            <a:extLst>
              <a:ext uri="{FF2B5EF4-FFF2-40B4-BE49-F238E27FC236}">
                <a16:creationId xmlns:a16="http://schemas.microsoft.com/office/drawing/2014/main" id="{C10ECA2A-C289-8D4A-1AD2-5A9A7F70A4B1}"/>
              </a:ext>
            </a:extLst>
          </p:cNvPr>
          <p:cNvSpPr txBox="1"/>
          <p:nvPr userDrawn="1"/>
        </p:nvSpPr>
        <p:spPr>
          <a:xfrm>
            <a:off x="413148" y="1158345"/>
            <a:ext cx="135966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Objective:</a:t>
            </a:r>
            <a:endParaRPr dirty="0">
              <a:latin typeface="+mn-lt"/>
            </a:endParaRPr>
          </a:p>
        </p:txBody>
      </p:sp>
      <p:sp>
        <p:nvSpPr>
          <p:cNvPr id="13" name="Google Shape;81;p94">
            <a:extLst>
              <a:ext uri="{FF2B5EF4-FFF2-40B4-BE49-F238E27FC236}">
                <a16:creationId xmlns:a16="http://schemas.microsoft.com/office/drawing/2014/main" id="{8A248022-83EB-5F0D-5E22-2966EB8F168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502037" y="1208259"/>
            <a:ext cx="10190722" cy="271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40" bIns="45700" anchor="t" anchorCtr="0">
            <a:noAutofit/>
          </a:bodyPr>
          <a:lstStyle>
            <a:lvl1pPr marL="7938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tabLst/>
              <a:defRPr sz="1400"/>
            </a:lvl1pPr>
            <a:lvl2pPr marL="914400" lvl="1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" name="Google Shape;83;p94">
            <a:extLst>
              <a:ext uri="{FF2B5EF4-FFF2-40B4-BE49-F238E27FC236}">
                <a16:creationId xmlns:a16="http://schemas.microsoft.com/office/drawing/2014/main" id="{E923A8FB-78FE-76F2-6D4F-027C871BF141}"/>
              </a:ext>
            </a:extLst>
          </p:cNvPr>
          <p:cNvSpPr txBox="1"/>
          <p:nvPr userDrawn="1"/>
        </p:nvSpPr>
        <p:spPr>
          <a:xfrm>
            <a:off x="6064046" y="4000394"/>
            <a:ext cx="339708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Risks (R) / Decisions (D) Needed</a:t>
            </a:r>
            <a:endParaRPr dirty="0">
              <a:latin typeface="+mn-lt"/>
            </a:endParaRPr>
          </a:p>
        </p:txBody>
      </p:sp>
      <p:cxnSp>
        <p:nvCxnSpPr>
          <p:cNvPr id="16" name="Google Shape;84;p94">
            <a:extLst>
              <a:ext uri="{FF2B5EF4-FFF2-40B4-BE49-F238E27FC236}">
                <a16:creationId xmlns:a16="http://schemas.microsoft.com/office/drawing/2014/main" id="{E3E73B54-619A-DDBA-5386-F1D272E155D5}"/>
              </a:ext>
            </a:extLst>
          </p:cNvPr>
          <p:cNvCxnSpPr/>
          <p:nvPr userDrawn="1"/>
        </p:nvCxnSpPr>
        <p:spPr>
          <a:xfrm>
            <a:off x="6172200" y="4350062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6E14BA3-9970-BA27-3C41-46140CEBA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491" y="1887794"/>
            <a:ext cx="5486400" cy="4288536"/>
          </a:xfrm>
        </p:spPr>
        <p:txBody>
          <a:bodyPr lIns="91440">
            <a:noAutofit/>
          </a:bodyPr>
          <a:lstStyle>
            <a:lvl1pPr marL="234950" indent="-234950">
              <a:buFont typeface="+mj-lt"/>
              <a:buAutoNum type="arabicPeriod"/>
              <a:tabLst/>
              <a:defRPr sz="1400"/>
            </a:lvl1pPr>
            <a:lvl2pPr marL="407988" indent="-146050">
              <a:tabLst/>
              <a:defRPr sz="1200"/>
            </a:lvl2pPr>
            <a:lvl3pPr marL="688975" indent="-254000">
              <a:tabLst/>
              <a:defRPr sz="1100"/>
            </a:lvl3pPr>
            <a:lvl4pPr marL="860425" indent="-190500">
              <a:tabLst/>
              <a:defRPr sz="1100"/>
            </a:lvl4pPr>
            <a:lvl5pPr marL="1087438" indent="-180975">
              <a:tabLst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Google Shape;75;p94">
            <a:extLst>
              <a:ext uri="{FF2B5EF4-FFF2-40B4-BE49-F238E27FC236}">
                <a16:creationId xmlns:a16="http://schemas.microsoft.com/office/drawing/2014/main" id="{BE8C2E1B-384D-4F74-2F7F-C0BFA2C02637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6172200" y="4387495"/>
            <a:ext cx="5486400" cy="1792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948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6693" y="1353313"/>
            <a:ext cx="10932160" cy="4755387"/>
          </a:xfr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A1010"/>
              </a:buClr>
              <a:buSzPct val="75000"/>
              <a:buFont typeface="Wingdings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>
              <a:defRPr lang="en-US" sz="2133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685783" lvl="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A1010"/>
              </a:buClr>
              <a:buSzPct val="75000"/>
              <a:buFont typeface="Lucida Grande"/>
              <a:buChar char="-"/>
            </a:pPr>
            <a:r>
              <a:rPr lang="en-US" dirty="0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6A422E-F4A4-1902-F28A-BBE0839772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9563C-E1F3-1DC0-5268-D210B59E899B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2834259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0B624-9947-E157-412F-3870F6D8DD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36BD4B-5A4E-149C-5F44-44C9C827EF73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47543756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vider gradient Blank">
    <p:bg>
      <p:bgPr>
        <a:gradFill>
          <a:gsLst>
            <a:gs pos="100000">
              <a:schemeClr val="tx2">
                <a:lumMod val="94000"/>
                <a:lumOff val="6000"/>
              </a:schemeClr>
            </a:gs>
            <a:gs pos="0">
              <a:srgbClr val="0F0F0F">
                <a:lumMod val="94000"/>
                <a:lumOff val="6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23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B608-5707-6EA4-26F1-72CC4FC5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978DA-AC23-3946-184F-0017DC69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82557-C9E3-A5EB-65FD-F6E8A9E6D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24A0D-65C8-9D16-696B-26FB06AE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FD35B-CD43-991A-234C-B39F915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81FCE-9D72-7E48-5A77-EE821814C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5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96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32890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0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5B6D-2EE1-FD1E-038F-5CE44037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9737C-5388-D4AE-8871-473EBFCB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02046-D8EF-8A17-7E9D-E90DFD95E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2B18-D7BA-585C-4C61-FBD673FB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BC4F1-0439-8AA8-D029-E149BB9C4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7567A-047B-68FF-00ED-E730E4C5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53ACE-CA51-21C1-DC68-9640904B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A246B-5D03-7606-DDCA-8AC8C0BB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7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B2BC-2AEA-7093-70EA-8E497D44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69A6C-F24B-40D2-79DB-EAFE562F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15B7F-BAE7-763A-30B2-C1C32E74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07326-6C7A-A4E6-8468-2680BA97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4379B-5838-2CE6-D7CB-E1968747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E6492-C8B6-0B0A-9F8D-C75DB719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4C90-4DF7-8037-9929-5F97F25B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87F1-60CB-10B0-64C1-DC4EFBFE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C2E7-ADCC-B5ED-F2C6-8E81343D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436C1-37C6-7208-0366-2B56AAC83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7152D-91F6-AE1B-83BB-22648420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5685E-A916-9FB2-C9E6-D3AD0A6B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A2D84-E72E-361B-81B9-5A2154EC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D4EE-21C9-49AF-9F71-4A61B28C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7A66E-6E68-73D3-5294-4D4AE128A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A4805-6360-7B87-AD68-5E10618D8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BFB9D-1F38-A70A-9907-F87FAA99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D157C-474B-23AC-B0C4-1B785EF0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46BF-CB72-8DA1-B580-1BF18539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7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ags" Target="../tags/tag1.xml"/><Relationship Id="rId30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6CA43B-6109-BF54-46D0-D771F776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98AF3-7052-8ED1-E29A-1D61CAF87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69A2B-7608-109A-091E-E57256F90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30CB-73ED-00F3-A0C1-09E56A169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E01F-DDD6-E157-1873-7798029E8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58BDD55-716D-40BF-B7BD-53E264DE0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852859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9" imgW="416" imgH="416" progId="TCLayout.ActiveDocument.1">
                  <p:embed/>
                </p:oleObj>
              </mc:Choice>
              <mc:Fallback>
                <p:oleObj name="think-cell Slide" r:id="rId29" imgW="416" imgH="41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58BDD55-716D-40BF-B7BD-53E264DE0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FFBCA17-8DB0-47C4-97FF-0AB061EA3262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800" b="0" i="0" baseline="0" dirty="0"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82602"/>
            <a:ext cx="12192000" cy="377952"/>
            <a:chOff x="0" y="6482602"/>
            <a:chExt cx="12192000" cy="37795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82602"/>
              <a:ext cx="12192000" cy="37795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" y="6487228"/>
              <a:ext cx="12190992" cy="3718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98491" y="248556"/>
            <a:ext cx="11194268" cy="905495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98491" y="1291996"/>
            <a:ext cx="11194268" cy="4668376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 bwMode="white">
          <a:xfrm>
            <a:off x="2614298" y="6620256"/>
            <a:ext cx="5303520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rtl="0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 bwMode="white">
          <a:xfrm>
            <a:off x="1092982" y="6620256"/>
            <a:ext cx="105585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 bwMode="white">
          <a:xfrm>
            <a:off x="502920" y="6620256"/>
            <a:ext cx="43434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b="0" i="0" kern="1200" smtClean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242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  <p:sldLayoutId id="2147483739" r:id="rId22"/>
    <p:sldLayoutId id="2147483740" r:id="rId23"/>
    <p:sldLayoutId id="2147483741" r:id="rId24"/>
    <p:sldLayoutId id="2147483742" r:id="rId2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1200"/>
        </a:spcBef>
        <a:buFontTx/>
        <a:buNone/>
        <a:defRPr sz="21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173038" indent="-173038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457200" indent="-228600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627063" indent="-168275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857250" indent="-182563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160">
          <p15:clr>
            <a:srgbClr val="F26B43"/>
          </p15:clr>
        </p15:guide>
        <p15:guide id="14" pos="6720">
          <p15:clr>
            <a:srgbClr val="F26B43"/>
          </p15:clr>
        </p15:guide>
        <p15:guide id="15" orient="horz" pos="912">
          <p15:clr>
            <a:srgbClr val="F26B43"/>
          </p15:clr>
        </p15:guide>
        <p15:guide id="16" orient="horz" pos="192">
          <p15:clr>
            <a:srgbClr val="F26B43"/>
          </p15:clr>
        </p15:guide>
        <p15:guide id="17" orient="horz" pos="3888">
          <p15:clr>
            <a:srgbClr val="F26B43"/>
          </p15:clr>
        </p15:guide>
        <p15:guide id="18" pos="312">
          <p15:clr>
            <a:srgbClr val="F26B43"/>
          </p15:clr>
        </p15:guide>
        <p15:guide id="19" pos="7488">
          <p15:clr>
            <a:srgbClr val="F26B43"/>
          </p15:clr>
        </p15:guide>
        <p15:guide id="20" orient="horz" pos="1008">
          <p15:clr>
            <a:srgbClr val="F26B43"/>
          </p15:clr>
        </p15:guide>
        <p15:guide id="21" orient="horz" pos="4032">
          <p15:clr>
            <a:srgbClr val="F26B43"/>
          </p15:clr>
        </p15:guide>
        <p15:guide id="22" pos="3840">
          <p15:clr>
            <a:srgbClr val="F26B43"/>
          </p15:clr>
        </p15:guide>
        <p15:guide id="23" orient="horz" pos="4272">
          <p15:clr>
            <a:srgbClr val="F26B43"/>
          </p15:clr>
        </p15:guide>
        <p15:guide id="24" pos="681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6693" y="249511"/>
            <a:ext cx="10932160" cy="990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693" y="1353311"/>
            <a:ext cx="10932160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685783" marR="0" lvl="1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Lucida Grande"/>
              <a:buChar char="-"/>
              <a:tabLst/>
              <a:defRPr/>
            </a:pP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621020" y="6395731"/>
            <a:ext cx="69088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914354" fontAlgn="auto">
              <a:spcBef>
                <a:spcPts val="0"/>
              </a:spcBef>
              <a:spcAft>
                <a:spcPts val="0"/>
              </a:spcAft>
            </a:pPr>
            <a:fld id="{4BC8C7BF-536A-5D4E-8B21-0CE6F1D2E9E6}" type="slidenum">
              <a:rPr lang="en-US" sz="1067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</a:rPr>
              <a:pPr defTabSz="914354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67" dirty="0">
              <a:solidFill>
                <a:srgbClr val="000000">
                  <a:lumMod val="50000"/>
                  <a:lumOff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0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marR="0" indent="-228594" algn="l" defTabSz="914377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4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783" marR="0" indent="-228594" algn="l" defTabSz="914377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EA1010"/>
        </a:buClr>
        <a:buSzPct val="75000"/>
        <a:buFont typeface="Lucida Grande"/>
        <a:buChar char="-"/>
        <a:tabLst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5C5B7E0-5759-87DE-4168-B7031A75F7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680" y="2327052"/>
            <a:ext cx="4309990" cy="145639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/>
            <a:r>
              <a:rPr lang="en-US" sz="5400" dirty="0"/>
              <a:t>The </a:t>
            </a:r>
            <a:br>
              <a:rPr lang="en-US" sz="5400" dirty="0"/>
            </a:br>
            <a:r>
              <a:rPr lang="en-US" sz="5400" dirty="0"/>
              <a:t>Business Case</a:t>
            </a:r>
            <a:endParaRPr lang="en-US" sz="54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A880877E-33BB-E2BE-969F-61A25C98D7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DC45BB-E363-21AD-DC7E-D1BEBC889CC4}"/>
              </a:ext>
            </a:extLst>
          </p:cNvPr>
          <p:cNvSpPr txBox="1"/>
          <p:nvPr/>
        </p:nvSpPr>
        <p:spPr>
          <a:xfrm>
            <a:off x="420174" y="5347454"/>
            <a:ext cx="6094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24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August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17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993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5A8099D1-9868-E4C1-F2DA-87CD6A6841E5}"/>
              </a:ext>
            </a:extLst>
          </p:cNvPr>
          <p:cNvSpPr txBox="1">
            <a:spLocks/>
          </p:cNvSpPr>
          <p:nvPr/>
        </p:nvSpPr>
        <p:spPr>
          <a:xfrm>
            <a:off x="304800" y="241091"/>
            <a:ext cx="11582400" cy="49678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33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 Nova Cond" panose="020B0506020202020204" pitchFamily="34" charset="0"/>
              </a:rPr>
              <a:t>Data-Driven Decision Making:  Benefits, Risk and Reward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3765A2C-1A85-CB2F-4C17-A97721EABEF6}"/>
              </a:ext>
            </a:extLst>
          </p:cNvPr>
          <p:cNvGrpSpPr/>
          <p:nvPr/>
        </p:nvGrpSpPr>
        <p:grpSpPr>
          <a:xfrm>
            <a:off x="181004" y="804292"/>
            <a:ext cx="5676900" cy="450256"/>
            <a:chOff x="70383" y="988052"/>
            <a:chExt cx="5490013" cy="4502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7153281-DAB0-FDCE-A698-3545B2598957}"/>
                </a:ext>
              </a:extLst>
            </p:cNvPr>
            <p:cNvSpPr/>
            <p:nvPr/>
          </p:nvSpPr>
          <p:spPr>
            <a:xfrm>
              <a:off x="70383" y="1020799"/>
              <a:ext cx="5490013" cy="40753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>
                  <a:solidFill>
                    <a:schemeClr val="bg1"/>
                  </a:solidFill>
                </a:rPr>
                <a:t>      Business Outcome Expected</a:t>
              </a:r>
            </a:p>
          </p:txBody>
        </p:sp>
        <p:pic>
          <p:nvPicPr>
            <p:cNvPr id="23" name="Graphic 22" descr="Upward trend">
              <a:extLst>
                <a:ext uri="{FF2B5EF4-FFF2-40B4-BE49-F238E27FC236}">
                  <a16:creationId xmlns:a16="http://schemas.microsoft.com/office/drawing/2014/main" id="{37C021D9-4F80-5E2E-10B5-062D38FFB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2073" y="988052"/>
              <a:ext cx="450256" cy="450256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348BB45-61EA-14C2-74F6-E460CB7A2085}"/>
              </a:ext>
            </a:extLst>
          </p:cNvPr>
          <p:cNvGrpSpPr/>
          <p:nvPr/>
        </p:nvGrpSpPr>
        <p:grpSpPr>
          <a:xfrm>
            <a:off x="181004" y="4932131"/>
            <a:ext cx="11833196" cy="407536"/>
            <a:chOff x="341190" y="5273711"/>
            <a:chExt cx="5677790" cy="40753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19F9296-451F-FF53-7840-5BF52A5D8CD9}"/>
                </a:ext>
              </a:extLst>
            </p:cNvPr>
            <p:cNvSpPr/>
            <p:nvPr/>
          </p:nvSpPr>
          <p:spPr>
            <a:xfrm>
              <a:off x="341190" y="5273712"/>
              <a:ext cx="5677790" cy="40753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>
                  <a:solidFill>
                    <a:schemeClr val="bg1"/>
                  </a:solidFill>
                </a:rPr>
                <a:t>      Risk and Reward</a:t>
              </a:r>
            </a:p>
          </p:txBody>
        </p:sp>
        <p:pic>
          <p:nvPicPr>
            <p:cNvPr id="26" name="Graphic 25" descr="Drama">
              <a:extLst>
                <a:ext uri="{FF2B5EF4-FFF2-40B4-BE49-F238E27FC236}">
                  <a16:creationId xmlns:a16="http://schemas.microsoft.com/office/drawing/2014/main" id="{DD2E148E-0939-58B9-4B03-BA8AB7D59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2867" y="5273711"/>
              <a:ext cx="216864" cy="407535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D3F7C62-9B9E-3865-B76F-FBB15BDE942F}"/>
              </a:ext>
            </a:extLst>
          </p:cNvPr>
          <p:cNvGrpSpPr/>
          <p:nvPr/>
        </p:nvGrpSpPr>
        <p:grpSpPr>
          <a:xfrm>
            <a:off x="6096000" y="827379"/>
            <a:ext cx="5913248" cy="407536"/>
            <a:chOff x="6380780" y="1297660"/>
            <a:chExt cx="5677790" cy="407536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567CCF9-00DC-4244-6F08-CB65995C3E06}"/>
                </a:ext>
              </a:extLst>
            </p:cNvPr>
            <p:cNvSpPr/>
            <p:nvPr/>
          </p:nvSpPr>
          <p:spPr>
            <a:xfrm>
              <a:off x="6380780" y="1297661"/>
              <a:ext cx="5677790" cy="40753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>
                  <a:solidFill>
                    <a:schemeClr val="bg1"/>
                  </a:solidFill>
                </a:rPr>
                <a:t>      Projected Financial Impact</a:t>
              </a:r>
            </a:p>
          </p:txBody>
        </p:sp>
        <p:pic>
          <p:nvPicPr>
            <p:cNvPr id="29" name="Graphic 28" descr="Research">
              <a:extLst>
                <a:ext uri="{FF2B5EF4-FFF2-40B4-BE49-F238E27FC236}">
                  <a16:creationId xmlns:a16="http://schemas.microsoft.com/office/drawing/2014/main" id="{1BF35F5A-3237-FC7B-604A-2C922B5622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436597" y="1297660"/>
              <a:ext cx="407535" cy="407535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8F8F2AF3-DE87-83AD-06D2-3A625B0AA9FB}"/>
              </a:ext>
            </a:extLst>
          </p:cNvPr>
          <p:cNvSpPr txBox="1"/>
          <p:nvPr/>
        </p:nvSpPr>
        <p:spPr>
          <a:xfrm>
            <a:off x="232829" y="5382963"/>
            <a:ext cx="5728356" cy="9848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Risks: 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+mj-lt"/>
              </a:rPr>
              <a:t>Customer adoption and solution effectiveness 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+mj-lt"/>
              </a:rPr>
              <a:t>Internal alignment and support from key stakeholders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+mj-lt"/>
              </a:rPr>
              <a:t>Scope creep and integration requirements with 3</a:t>
            </a:r>
            <a:r>
              <a:rPr lang="en-US" sz="1100" baseline="30000" dirty="0">
                <a:solidFill>
                  <a:schemeClr val="tx2"/>
                </a:solidFill>
                <a:latin typeface="+mj-lt"/>
              </a:rPr>
              <a:t>rd</a:t>
            </a:r>
            <a:r>
              <a:rPr lang="en-US" sz="1100" dirty="0">
                <a:solidFill>
                  <a:schemeClr val="tx2"/>
                </a:solidFill>
                <a:latin typeface="+mj-lt"/>
              </a:rPr>
              <a:t> parties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+mj-lt"/>
              </a:rPr>
              <a:t>Cross-functional collaboration &amp; support to deliver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3E43D3-B4D5-9388-F63E-4CDAB80E7449}"/>
              </a:ext>
            </a:extLst>
          </p:cNvPr>
          <p:cNvSpPr txBox="1"/>
          <p:nvPr/>
        </p:nvSpPr>
        <p:spPr>
          <a:xfrm>
            <a:off x="8976811" y="1508927"/>
            <a:ext cx="321518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2"/>
                </a:solidFill>
              </a:rPr>
              <a:t>Note:</a:t>
            </a:r>
          </a:p>
          <a:p>
            <a:r>
              <a:rPr lang="en-US" sz="1100" dirty="0" err="1">
                <a:solidFill>
                  <a:schemeClr val="tx2"/>
                </a:solidFill>
              </a:rPr>
              <a:t>Yr</a:t>
            </a:r>
            <a:r>
              <a:rPr lang="en-US" sz="1100" dirty="0">
                <a:solidFill>
                  <a:schemeClr val="tx2"/>
                </a:solidFill>
              </a:rPr>
              <a:t> 0: Pilot Proof of Concept Development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 err="1">
                <a:solidFill>
                  <a:schemeClr val="tx2"/>
                </a:solidFill>
              </a:rPr>
              <a:t>Yr</a:t>
            </a:r>
            <a:r>
              <a:rPr lang="en-US" sz="1100" dirty="0">
                <a:solidFill>
                  <a:schemeClr val="tx2"/>
                </a:solidFill>
              </a:rPr>
              <a:t> 1: Revenue generation from pilot and full implementation with 3</a:t>
            </a:r>
            <a:r>
              <a:rPr lang="en-US" sz="1100" baseline="30000" dirty="0">
                <a:solidFill>
                  <a:schemeClr val="tx2"/>
                </a:solidFill>
              </a:rPr>
              <a:t>rd</a:t>
            </a:r>
            <a:r>
              <a:rPr lang="en-US" sz="1100" dirty="0">
                <a:solidFill>
                  <a:schemeClr val="tx2"/>
                </a:solidFill>
              </a:rPr>
              <a:t> party provider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 err="1">
                <a:solidFill>
                  <a:schemeClr val="tx2"/>
                </a:solidFill>
              </a:rPr>
              <a:t>Yr</a:t>
            </a:r>
            <a:r>
              <a:rPr lang="en-US" sz="1100" dirty="0">
                <a:solidFill>
                  <a:schemeClr val="tx2"/>
                </a:solidFill>
              </a:rPr>
              <a:t> 2 : Content Ramp and Deploy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 err="1">
                <a:solidFill>
                  <a:schemeClr val="tx2"/>
                </a:solidFill>
              </a:rPr>
              <a:t>Yr</a:t>
            </a:r>
            <a:r>
              <a:rPr lang="en-US" sz="1100" dirty="0">
                <a:solidFill>
                  <a:schemeClr val="tx2"/>
                </a:solidFill>
              </a:rPr>
              <a:t> 3 : Stabilization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 err="1">
                <a:solidFill>
                  <a:schemeClr val="tx2"/>
                </a:solidFill>
              </a:rPr>
              <a:t>Yr</a:t>
            </a:r>
            <a:r>
              <a:rPr lang="en-US" sz="1100" dirty="0">
                <a:solidFill>
                  <a:schemeClr val="tx2"/>
                </a:solidFill>
              </a:rPr>
              <a:t> 4 : System being </a:t>
            </a:r>
            <a:r>
              <a:rPr lang="en-US" sz="1100" dirty="0" err="1">
                <a:solidFill>
                  <a:schemeClr val="tx2"/>
                </a:solidFill>
              </a:rPr>
              <a:t>intnerally</a:t>
            </a:r>
            <a:r>
              <a:rPr lang="en-US" sz="1100" dirty="0">
                <a:solidFill>
                  <a:schemeClr val="tx2"/>
                </a:solidFill>
              </a:rPr>
              <a:t> managed 95% technical completion, move into operational mode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 err="1">
                <a:solidFill>
                  <a:schemeClr val="tx2"/>
                </a:solidFill>
              </a:rPr>
              <a:t>Yr</a:t>
            </a:r>
            <a:r>
              <a:rPr lang="en-US" sz="1100" dirty="0">
                <a:solidFill>
                  <a:schemeClr val="tx2"/>
                </a:solidFill>
              </a:rPr>
              <a:t> 5 : Operational state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5F2C75B-B1CB-E38E-1896-413BEF71AB52}"/>
              </a:ext>
            </a:extLst>
          </p:cNvPr>
          <p:cNvSpPr txBox="1"/>
          <p:nvPr/>
        </p:nvSpPr>
        <p:spPr>
          <a:xfrm>
            <a:off x="6096001" y="5377064"/>
            <a:ext cx="5913248" cy="9848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+mj-lt"/>
              </a:rPr>
              <a:t>Rewards: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</a:rPr>
              <a:t>2x to 10x expansion growth driving through increased funnel win rate &amp;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</a:rPr>
              <a:t>Upsell and Cross-sell to existing accounts across customer personas &amp; buying journeys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</a:rPr>
              <a:t>Designed to integrate with other core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</a:rPr>
              <a:t>Easily updated to support data platform innovation 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C2FF45D-0486-9F4F-2A1D-15F4AE141B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000" y="1297844"/>
            <a:ext cx="2803729" cy="315766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37BBF0B-7375-4A5D-5924-9B4D9B9CF6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1004" y="1317477"/>
            <a:ext cx="5780181" cy="323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22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SniXFyApYQmGFOHk.P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GILENT 16-9">
  <a:themeElements>
    <a:clrScheme name="AGILENT COLORS">
      <a:dk1>
        <a:srgbClr val="53565A"/>
      </a:dk1>
      <a:lt1>
        <a:srgbClr val="FFFFFF"/>
      </a:lt1>
      <a:dk2>
        <a:srgbClr val="000000"/>
      </a:dk2>
      <a:lt2>
        <a:srgbClr val="FFFFFF"/>
      </a:lt2>
      <a:accent1>
        <a:srgbClr val="0085D5"/>
      </a:accent1>
      <a:accent2>
        <a:srgbClr val="F2A900"/>
      </a:accent2>
      <a:accent3>
        <a:srgbClr val="84BD00"/>
      </a:accent3>
      <a:accent4>
        <a:srgbClr val="00A9E0"/>
      </a:accent4>
      <a:accent5>
        <a:srgbClr val="00426A"/>
      </a:accent5>
      <a:accent6>
        <a:srgbClr val="D6001C"/>
      </a:accent6>
      <a:hlink>
        <a:srgbClr val="0085D5"/>
      </a:hlink>
      <a:folHlink>
        <a:srgbClr val="80276C"/>
      </a:folHlink>
    </a:clrScheme>
    <a:fontScheme name="AGILENT PPT &amp; OUTLOO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gilent 16-9" id="{3CB74861-FB5A-44F0-BCDF-2AC764DA9061}" vid="{67474137-489F-42F2-AD27-BD96EF6F8569}"/>
    </a:ext>
  </a:extLst>
</a:theme>
</file>

<file path=ppt/theme/theme3.xml><?xml version="1.0" encoding="utf-8"?>
<a:theme xmlns:a="http://schemas.openxmlformats.org/drawingml/2006/main" name="1_Office Theme">
  <a:themeElements>
    <a:clrScheme name="HireRigh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1010"/>
      </a:accent1>
      <a:accent2>
        <a:srgbClr val="757575"/>
      </a:accent2>
      <a:accent3>
        <a:srgbClr val="1F74DB"/>
      </a:accent3>
      <a:accent4>
        <a:srgbClr val="C9D716"/>
      </a:accent4>
      <a:accent5>
        <a:srgbClr val="25BAA7"/>
      </a:accent5>
      <a:accent6>
        <a:srgbClr val="FFC658"/>
      </a:accent6>
      <a:hlink>
        <a:srgbClr val="214069"/>
      </a:hlink>
      <a:folHlink>
        <a:srgbClr val="EA1010"/>
      </a:folHlink>
    </a:clrScheme>
    <a:fontScheme name="HireR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178074</TotalTime>
  <Words>153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6" baseType="lpstr">
      <vt:lpstr>Arial</vt:lpstr>
      <vt:lpstr>Arial Nova Cond</vt:lpstr>
      <vt:lpstr>Calibri</vt:lpstr>
      <vt:lpstr>Calibri Light</vt:lpstr>
      <vt:lpstr>Lucida Grande</vt:lpstr>
      <vt:lpstr>Roboto</vt:lpstr>
      <vt:lpstr>Roboto Light</vt:lpstr>
      <vt:lpstr>System Font Regular</vt:lpstr>
      <vt:lpstr>Verdana</vt:lpstr>
      <vt:lpstr>Wingdings</vt:lpstr>
      <vt:lpstr>Custom Design</vt:lpstr>
      <vt:lpstr>1_AGILENT 16-9</vt:lpstr>
      <vt:lpstr>1_Office Theme</vt:lpstr>
      <vt:lpstr>think-cell Slide</vt:lpstr>
      <vt:lpstr>The  Business Case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Patrick Jacolenne</dc:creator>
  <cp:keywords/>
  <dc:description/>
  <cp:lastModifiedBy>Patrick Jacolenne</cp:lastModifiedBy>
  <cp:revision>1546</cp:revision>
  <cp:lastPrinted>2022-01-25T19:11:12Z</cp:lastPrinted>
  <dcterms:created xsi:type="dcterms:W3CDTF">2013-04-15T13:08:21Z</dcterms:created>
  <dcterms:modified xsi:type="dcterms:W3CDTF">2023-08-17T20:27:05Z</dcterms:modified>
  <cp:category/>
</cp:coreProperties>
</file>